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9" r:id="rId13"/>
    <p:sldId id="270" r:id="rId14"/>
    <p:sldId id="271" r:id="rId15"/>
    <p:sldId id="267" r:id="rId16"/>
  </p:sldIdLst>
  <p:sldSz cx="14630400" cy="8229600"/>
  <p:notesSz cx="8229600" cy="146304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49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6160" cy="7340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4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661536" y="0"/>
            <a:ext cx="3566160" cy="7340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440"/>
            </a:lvl1pPr>
          </a:lstStyle>
          <a:p>
            <a:fld id="{696C064A-D61B-4B21-B757-51A9B82445B8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3896341"/>
            <a:ext cx="3566160" cy="734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4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661536" y="13896341"/>
            <a:ext cx="3566160" cy="734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40"/>
            </a:lvl1pPr>
          </a:lstStyle>
          <a:p>
            <a:fld id="{50305E07-67EA-4042-A3F6-853A8AD8D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35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6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17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16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21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76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47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0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00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71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C899EB-3E8F-58E3-2A84-A3820E07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F42B0B6-3F4E-A4CB-59F9-22F734F2E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E938F3-2A8E-2C81-8F4A-D03F537E8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A74FCE-D074-6336-F4AE-6CFD97E52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5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C899EB-3E8F-58E3-2A84-A3820E07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F42B0B6-3F4E-A4CB-59F9-22F734F2E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E938F3-2A8E-2C81-8F4A-D03F537E8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A74FCE-D074-6336-F4AE-6CFD97E52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6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C899EB-3E8F-58E3-2A84-A3820E07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F42B0B6-3F4E-A4CB-59F9-22F734F2E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E938F3-2A8E-2C81-8F4A-D03F537E8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A74FCE-D074-6336-F4AE-6CFD97E52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25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C899EB-3E8F-58E3-2A84-A3820E07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F42B0B6-3F4E-A4CB-59F9-22F734F2E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E938F3-2A8E-2C81-8F4A-D03F537E8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A74FCE-D074-6336-F4AE-6CFD97E52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75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7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jp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jpeg"/><Relationship Id="rId11" Type="http://schemas.openxmlformats.org/officeDocument/2006/relationships/image" Target="../media/image29.jpe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23.jpeg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312670"/>
            <a:ext cx="7468553" cy="140803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Build Freeze Solar Air Conditioners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079677"/>
            <a:ext cx="7468553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presentation by Energie Mondiale (Ghana). Energie Mondiale provides quality, affordable energy solutions. BuildFreeze is designed to reduce electricity consumption by integrating solar power.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826687" y="5497949"/>
            <a:ext cx="2818686" cy="4188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endParaRPr lang="en-US" sz="23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08E2B44-FD35-35BC-8B26-D3186CADA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Buildfreeze\WhatsApp Image 2025-02-20 at 4.59.37 PM.jpegWhatsApp Image 2025-02-20 at 4.59.37 PM"/>
          <p:cNvPicPr>
            <a:picLocks noChangeAspect="1"/>
          </p:cNvPicPr>
          <p:nvPr/>
        </p:nvPicPr>
        <p:blipFill>
          <a:blip r:embed="rId3"/>
          <a:srcRect l="25004" r="2500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72860"/>
            <a:ext cx="6568797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Company Overview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035850"/>
            <a:ext cx="3614618" cy="3241238"/>
          </a:xfrm>
          <a:prstGeom prst="roundRect">
            <a:avLst>
              <a:gd name="adj" fmla="val 1108"/>
            </a:avLst>
          </a:prstGeom>
          <a:solidFill>
            <a:srgbClr val="304755"/>
          </a:solidFill>
        </p:spPr>
      </p:sp>
      <p:sp>
        <p:nvSpPr>
          <p:cNvPr id="5" name="Text 2"/>
          <p:cNvSpPr/>
          <p:nvPr/>
        </p:nvSpPr>
        <p:spPr>
          <a:xfrm>
            <a:off x="1077039" y="2275165"/>
            <a:ext cx="3135987" cy="7038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Competitive Energy Solutions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77039" y="3122652"/>
            <a:ext cx="3135987" cy="1915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Energie Mondiale is a Ghanaian company founded in 2010. We are dedicated to delivering innovative and cost-effective solutions.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2035850"/>
            <a:ext cx="3614618" cy="3241238"/>
          </a:xfrm>
          <a:prstGeom prst="roundRect">
            <a:avLst>
              <a:gd name="adj" fmla="val 1108"/>
            </a:avLst>
          </a:prstGeom>
          <a:solidFill>
            <a:srgbClr val="304755"/>
          </a:solidFill>
        </p:spPr>
      </p:sp>
      <p:sp>
        <p:nvSpPr>
          <p:cNvPr id="8" name="Text 5"/>
          <p:cNvSpPr/>
          <p:nvPr/>
        </p:nvSpPr>
        <p:spPr>
          <a:xfrm>
            <a:off x="4930973" y="2275165"/>
            <a:ext cx="3135987" cy="7038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Clean Energy Focus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30973" y="3122652"/>
            <a:ext cx="3135987" cy="15320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We specialize in clean energy products, including Solar Hybrid air conditioners. Our products reduce environmental impact.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516404"/>
            <a:ext cx="7468553" cy="1740218"/>
          </a:xfrm>
          <a:prstGeom prst="roundRect">
            <a:avLst>
              <a:gd name="adj" fmla="val 2063"/>
            </a:avLst>
          </a:prstGeom>
          <a:solidFill>
            <a:srgbClr val="304755"/>
          </a:solidFill>
        </p:spPr>
      </p:sp>
      <p:sp>
        <p:nvSpPr>
          <p:cNvPr id="11" name="Text 8"/>
          <p:cNvSpPr/>
          <p:nvPr/>
        </p:nvSpPr>
        <p:spPr>
          <a:xfrm>
            <a:off x="1077039" y="5755719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Solar </a:t>
            </a: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  <a:sym typeface="+mn-ea"/>
              </a:rPr>
              <a:t>Hybrid</a:t>
            </a: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AC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77039" y="6251258"/>
            <a:ext cx="6989921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Our flagship product, BuildFreeze, combines traditional cooling with solar technology. This reduces energy consumption and costs.</a:t>
            </a:r>
            <a:endParaRPr lang="en-US" sz="18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375BAFD-4A62-9F42-FCDB-9518CF5FA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67435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Buildfreeze\WhatsApp Image 2025-03-25 at 4.02.54 PM.jpegWhatsApp Image 2025-03-25 at 4.02.54 PM"/>
          <p:cNvPicPr>
            <a:picLocks noChangeAspect="1"/>
          </p:cNvPicPr>
          <p:nvPr/>
        </p:nvPicPr>
        <p:blipFill>
          <a:blip r:embed="rId3"/>
          <a:srcRect l="16671" r="1667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006316"/>
            <a:ext cx="7468553" cy="140803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Mission, Vision &amp; Core Values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04252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</p:spPr>
      </p:sp>
      <p:sp>
        <p:nvSpPr>
          <p:cNvPr id="5" name="Text 2"/>
          <p:cNvSpPr/>
          <p:nvPr/>
        </p:nvSpPr>
        <p:spPr>
          <a:xfrm>
            <a:off x="1615559" y="304252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Mission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15559" y="3538061"/>
            <a:ext cx="2836783" cy="15320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Provide superior building products with excellent service. We aim to exceed customer expectations.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304252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</p:spPr>
      </p:sp>
      <p:sp>
        <p:nvSpPr>
          <p:cNvPr id="8" name="Text 5"/>
          <p:cNvSpPr/>
          <p:nvPr/>
        </p:nvSpPr>
        <p:spPr>
          <a:xfrm>
            <a:off x="5469493" y="304252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Vision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69493" y="3538061"/>
            <a:ext cx="2836783" cy="1915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Be the leading provider of quality, affordable energy solutions. We strive for innovation and sustainability.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96169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</p:spPr>
      </p:sp>
      <p:sp>
        <p:nvSpPr>
          <p:cNvPr id="11" name="Text 8"/>
          <p:cNvSpPr/>
          <p:nvPr/>
        </p:nvSpPr>
        <p:spPr>
          <a:xfrm>
            <a:off x="1615559" y="5961698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Core Values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615559" y="6457236"/>
            <a:ext cx="6690717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Product Quality, Customer Service, Innovation. These principles guide our decisions and actions.</a:t>
            </a:r>
            <a:endParaRPr lang="en-US" sz="18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E51BD89-5D23-E62F-156D-F7C639E60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700726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Buildfreeze\WhatsApp Image 2025-02-20 at 4.59.31 PM (1).jpegWhatsApp Image 2025-02-20 at 4.59.31 PM (1)"/>
          <p:cNvPicPr>
            <a:picLocks noChangeAspect="1"/>
          </p:cNvPicPr>
          <p:nvPr/>
        </p:nvPicPr>
        <p:blipFill>
          <a:blip r:embed="rId3"/>
          <a:srcRect l="16940" r="16940"/>
          <a:stretch>
            <a:fillRect/>
          </a:stretch>
        </p:blipFill>
        <p:spPr>
          <a:xfrm>
            <a:off x="9144000" y="0"/>
            <a:ext cx="5486400" cy="82966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218" y="620911"/>
            <a:ext cx="6884075" cy="6640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Why Solar Hybrid AC?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218" y="1623536"/>
            <a:ext cx="564475" cy="5644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0218" y="2413754"/>
            <a:ext cx="2295406" cy="6638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Reduce Consumption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90218" y="3213021"/>
            <a:ext cx="2295406" cy="108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Reduces electricity consumption by up to 90%.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238" y="1623536"/>
            <a:ext cx="564475" cy="5644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424238" y="2413754"/>
            <a:ext cx="2295406" cy="6638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Renewable Energy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3424238" y="3213021"/>
            <a:ext cx="2295406" cy="108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Uses renewable solar energy, reducing environmental impact.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8257" y="1623536"/>
            <a:ext cx="564475" cy="5644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58257" y="2413754"/>
            <a:ext cx="2295525" cy="6638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Cost-Effective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6058257" y="3213021"/>
            <a:ext cx="2295525" cy="144446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Cost-effective compared to conventional air conditioning.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218" y="5334833"/>
            <a:ext cx="564475" cy="56447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90218" y="6125051"/>
            <a:ext cx="2295406" cy="3319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Durable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790218" y="6592372"/>
            <a:ext cx="2295406" cy="108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Durable, low maintenance, and noise-free operation.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1146" y="789384"/>
            <a:ext cx="7494508" cy="13170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How Conventional AC Works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46" y="2442210"/>
            <a:ext cx="1119426" cy="13432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66328" y="2666048"/>
            <a:ext cx="2633901" cy="3292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Compressor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766328" y="3129558"/>
            <a:ext cx="6039326" cy="3581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Compresses refrigerant, increasing its temperature and pressure.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146" y="3785473"/>
            <a:ext cx="1119426" cy="13432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66328" y="4009311"/>
            <a:ext cx="2633901" cy="3292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Condenser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7766328" y="4472821"/>
            <a:ext cx="6039326" cy="3581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Releases heat from the refrigerant, turning it into a liquid.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1146" y="5128736"/>
            <a:ext cx="1119426" cy="134326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66328" y="5352574"/>
            <a:ext cx="2633901" cy="3292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Evaporator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766328" y="5816084"/>
            <a:ext cx="6039326" cy="3581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Absorbs heat from the room, cooling the air.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6311146" y="6723817"/>
            <a:ext cx="7494508" cy="716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Conventional ACs consume significant electricity due to the compressor's continuous operation.</a:t>
            </a:r>
            <a:endParaRPr lang="en-US" sz="17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87EFEA1-A891-18F3-01D7-B52FD952D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0666" y="7650502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159675"/>
            <a:ext cx="9252347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How Solar Hybrid AC Works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461980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Solar Collector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053245"/>
            <a:ext cx="6185535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Solar energy boosts refrigerant pressure. This reduces compressor workload, and decreases electricity usage.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14761" y="3461980"/>
            <a:ext cx="3829883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Reduced Consumption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14761" y="4053245"/>
            <a:ext cx="6185535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 compressor </a:t>
            </a:r>
            <a:r>
              <a:rPr lang="en-US" sz="1850" dirty="0" smtClean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uses less energy</a:t>
            </a:r>
            <a:r>
              <a:rPr lang="en-US" sz="1850" dirty="0" smtClean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, </a:t>
            </a: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further cutting electricity usage. This ensures efficient cooling.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5303877"/>
            <a:ext cx="12954952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BuildFreeze integrates a solar collector, and is similar to conventional AC. It leverages solar energy to minimize electricity consumption.</a:t>
            </a:r>
            <a:endParaRPr lang="en-US" sz="18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884F863-F9E5-FDBA-8C56-CA3BA37B0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Buildfreeze\WhatsApp Image 2025-02-20 at 4.59.23 PM (2).jpegWhatsApp Image 2025-02-20 at 4.59.23 PM (2)"/>
          <p:cNvPicPr>
            <a:picLocks noChangeAspect="1"/>
          </p:cNvPicPr>
          <p:nvPr/>
        </p:nvPicPr>
        <p:blipFill>
          <a:blip r:embed="rId3"/>
          <a:srcRect l="25004" r="2500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213366"/>
            <a:ext cx="7468553" cy="140803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Key Features &amp; Benefits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24957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</p:spPr>
      </p:sp>
      <p:sp>
        <p:nvSpPr>
          <p:cNvPr id="5" name="Text 2"/>
          <p:cNvSpPr/>
          <p:nvPr/>
        </p:nvSpPr>
        <p:spPr>
          <a:xfrm>
            <a:off x="1615559" y="3249573"/>
            <a:ext cx="2836783" cy="7038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Environment-Friendly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15559" y="4097060"/>
            <a:ext cx="2836783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Uses environment-friendly R410A refrigerant to reduce ozone depletion.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324957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</p:spPr>
      </p:sp>
      <p:sp>
        <p:nvSpPr>
          <p:cNvPr id="8" name="Text 5"/>
          <p:cNvSpPr/>
          <p:nvPr/>
        </p:nvSpPr>
        <p:spPr>
          <a:xfrm>
            <a:off x="5469493" y="324957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Energy Savings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69493" y="3745111"/>
            <a:ext cx="2836783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Saves an average of 70% on electricity bills, reducing operational costs.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75464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</p:spPr>
      </p:sp>
      <p:sp>
        <p:nvSpPr>
          <p:cNvPr id="11" name="Text 8"/>
          <p:cNvSpPr/>
          <p:nvPr/>
        </p:nvSpPr>
        <p:spPr>
          <a:xfrm>
            <a:off x="1615559" y="5754648"/>
            <a:ext cx="3428047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Durable &amp; Low Noise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615559" y="6250186"/>
            <a:ext cx="6690717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Low noise, minimal maintenance, and high durability, and elegant design.</a:t>
            </a:r>
            <a:endParaRPr lang="en-US" sz="18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FFBC17B-B1B5-5D3D-81B5-D14C510B3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67435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34565"/>
            <a:ext cx="11898630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Comparison with Conventional ACs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36871"/>
            <a:ext cx="298132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Conventional ACs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28135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Consume more electric power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594860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Increase electricity costs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Dependent solely on electricity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536871"/>
            <a:ext cx="2820829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Solar Hybrid ACs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4128135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Use solar hybrid power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594860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Reduce  electricity cost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5061585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Lower operational costs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4761" y="5528310"/>
            <a:ext cx="618553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Greater efficiency</a:t>
            </a:r>
            <a:endParaRPr lang="en-US" sz="18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50EC437-2BAC-9738-5C26-3ED0725E7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6176" y="658654"/>
            <a:ext cx="7471648" cy="1264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Cost &amp; Energy Savings Analysis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836176" y="2353628"/>
            <a:ext cx="3574494" cy="7096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2,400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1358503" y="3331964"/>
            <a:ext cx="2529840" cy="3162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Solar Hybrid AC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836176" y="3777139"/>
            <a:ext cx="3574494" cy="34397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Annual cost in GHS.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4733211" y="2353628"/>
            <a:ext cx="3574613" cy="7096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7,200</a:t>
            </a:r>
            <a:endParaRPr lang="en-US" sz="5550" dirty="0"/>
          </a:p>
        </p:txBody>
      </p:sp>
      <p:sp>
        <p:nvSpPr>
          <p:cNvPr id="8" name="Text 5"/>
          <p:cNvSpPr/>
          <p:nvPr/>
        </p:nvSpPr>
        <p:spPr>
          <a:xfrm>
            <a:off x="5255538" y="3331964"/>
            <a:ext cx="2529840" cy="3162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Conventional AC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33211" y="3777139"/>
            <a:ext cx="3574613" cy="34397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Annual cost in GHS.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2784634" y="4873704"/>
            <a:ext cx="3574613" cy="7096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4,800</a:t>
            </a:r>
            <a:endParaRPr lang="en-US" sz="5550" dirty="0"/>
          </a:p>
        </p:txBody>
      </p:sp>
      <p:sp>
        <p:nvSpPr>
          <p:cNvPr id="11" name="Text 8"/>
          <p:cNvSpPr/>
          <p:nvPr/>
        </p:nvSpPr>
        <p:spPr>
          <a:xfrm>
            <a:off x="3306961" y="5852041"/>
            <a:ext cx="2529840" cy="3162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Annual Savings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2784634" y="6297216"/>
            <a:ext cx="3574613" cy="34397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GHS savings per year with BuildFreeze.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836176" y="6883003"/>
            <a:ext cx="7471648" cy="6879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Switching to BuildFreeze results in significant savings, with approximately a 66% reduction in electricity bills. </a:t>
            </a:r>
            <a:r>
              <a:rPr lang="en-US" sz="1650" i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Research conducted by Energie Mondiale in 2015, certified by the Energy Commission.</a:t>
            </a:r>
            <a:endParaRPr lang="en-US" sz="165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4D55E1-8B8B-2E9A-BA5D-04C318CFD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xmlns="" id="{15104692-4DA5-FFC9-5DE3-8C597AB93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xmlns="" id="{9604D0A8-D312-C77F-ABC4-3841A74F0848}"/>
              </a:ext>
            </a:extLst>
          </p:cNvPr>
          <p:cNvSpPr/>
          <p:nvPr/>
        </p:nvSpPr>
        <p:spPr>
          <a:xfrm>
            <a:off x="6324124" y="1687116"/>
            <a:ext cx="7378065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Sales &amp; Pricing Details</a:t>
            </a:r>
            <a:endParaRPr lang="en-US" sz="44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xmlns="" id="{4A8C84DB-487A-7C94-7F22-9D1E5E3BF315}"/>
              </a:ext>
            </a:extLst>
          </p:cNvPr>
          <p:cNvSpPr/>
          <p:nvPr/>
        </p:nvSpPr>
        <p:spPr>
          <a:xfrm>
            <a:off x="6324124" y="6542365"/>
            <a:ext cx="7468553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BuildFreeze is available in various capacities. Take advantage of our discounts for bulk purchases and flexible payment options.</a:t>
            </a:r>
            <a:endParaRPr lang="en-US" sz="18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5A21C59-3535-8B43-6890-5C58EABE4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xmlns="" id="{4933BBD2-776B-0390-DC2B-4E080328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63974"/>
              </p:ext>
            </p:extLst>
          </p:nvPr>
        </p:nvGraphicFramePr>
        <p:xfrm>
          <a:off x="6324124" y="2414853"/>
          <a:ext cx="7468556" cy="3037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67139">
                  <a:extLst>
                    <a:ext uri="{9D8B030D-6E8A-4147-A177-3AD203B41FA5}">
                      <a16:colId xmlns:a16="http://schemas.microsoft.com/office/drawing/2014/main" xmlns="" val="3665142590"/>
                    </a:ext>
                  </a:extLst>
                </a:gridCol>
                <a:gridCol w="1867139">
                  <a:extLst>
                    <a:ext uri="{9D8B030D-6E8A-4147-A177-3AD203B41FA5}">
                      <a16:colId xmlns:a16="http://schemas.microsoft.com/office/drawing/2014/main" xmlns="" val="4260923483"/>
                    </a:ext>
                  </a:extLst>
                </a:gridCol>
                <a:gridCol w="1867139">
                  <a:extLst>
                    <a:ext uri="{9D8B030D-6E8A-4147-A177-3AD203B41FA5}">
                      <a16:colId xmlns:a16="http://schemas.microsoft.com/office/drawing/2014/main" xmlns="" val="2997661636"/>
                    </a:ext>
                  </a:extLst>
                </a:gridCol>
                <a:gridCol w="1867139">
                  <a:extLst>
                    <a:ext uri="{9D8B030D-6E8A-4147-A177-3AD203B41FA5}">
                      <a16:colId xmlns:a16="http://schemas.microsoft.com/office/drawing/2014/main" xmlns="" val="4147182730"/>
                    </a:ext>
                  </a:extLst>
                </a:gridCol>
              </a:tblGrid>
              <a:tr h="506280">
                <a:tc>
                  <a:txBody>
                    <a:bodyPr/>
                    <a:lstStyle/>
                    <a:p>
                      <a:r>
                        <a:rPr lang="en-US" dirty="0"/>
                        <a:t>Main Unit (BTU)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Equivalent 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Equivalent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Equivalent 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824500"/>
                  </a:ext>
                </a:extLst>
              </a:tr>
              <a:tr h="506280">
                <a:tc>
                  <a:txBody>
                    <a:bodyPr/>
                    <a:lstStyle/>
                    <a:p>
                      <a:r>
                        <a:rPr lang="en-US" dirty="0"/>
                        <a:t>12,000 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1.5 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3.51 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1497387"/>
                  </a:ext>
                </a:extLst>
              </a:tr>
              <a:tr h="506280">
                <a:tc>
                  <a:txBody>
                    <a:bodyPr/>
                    <a:lstStyle/>
                    <a:p>
                      <a:r>
                        <a:rPr lang="en-US" dirty="0"/>
                        <a:t>18,000 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 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1.5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5.27 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7709200"/>
                  </a:ext>
                </a:extLst>
              </a:tr>
              <a:tr h="506280">
                <a:tc>
                  <a:txBody>
                    <a:bodyPr/>
                    <a:lstStyle/>
                    <a:p>
                      <a:r>
                        <a:rPr lang="en-US" dirty="0" smtClean="0"/>
                        <a:t>22,000 </a:t>
                      </a:r>
                      <a:r>
                        <a:rPr lang="en-US" dirty="0"/>
                        <a:t>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 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7.03 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4645282"/>
                  </a:ext>
                </a:extLst>
              </a:tr>
              <a:tr h="506280">
                <a:tc>
                  <a:txBody>
                    <a:bodyPr/>
                    <a:lstStyle/>
                    <a:p>
                      <a:r>
                        <a:rPr lang="en-US" dirty="0" smtClean="0"/>
                        <a:t>24,000 </a:t>
                      </a:r>
                      <a:r>
                        <a:rPr lang="en-US" dirty="0"/>
                        <a:t>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 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8.79 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8992995"/>
                  </a:ext>
                </a:extLst>
              </a:tr>
              <a:tr h="506280">
                <a:tc>
                  <a:txBody>
                    <a:bodyPr/>
                    <a:lstStyle/>
                    <a:p>
                      <a:r>
                        <a:rPr lang="en-US" dirty="0"/>
                        <a:t>48,000 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5.0 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14.1 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8988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561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4D55E1-8B8B-2E9A-BA5D-04C318CFD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xmlns="" id="{9604D0A8-D312-C77F-ABC4-3841A74F0848}"/>
              </a:ext>
            </a:extLst>
          </p:cNvPr>
          <p:cNvSpPr/>
          <p:nvPr/>
        </p:nvSpPr>
        <p:spPr>
          <a:xfrm>
            <a:off x="382225" y="484160"/>
            <a:ext cx="7378065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</a:rPr>
              <a:t>Project - </a:t>
            </a:r>
            <a:r>
              <a:rPr lang="en-US" sz="4400" dirty="0" err="1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</a:rPr>
              <a:t>BayPort</a:t>
            </a:r>
            <a:endParaRPr lang="en-US" sz="4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5A21C59-3535-8B43-6890-5C58EABE4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68" y="1268269"/>
            <a:ext cx="8425431" cy="6319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0910"/>
            <a:ext cx="6141911" cy="460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73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4D55E1-8B8B-2E9A-BA5D-04C318CFD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xmlns="" id="{9604D0A8-D312-C77F-ABC4-3841A74F0848}"/>
              </a:ext>
            </a:extLst>
          </p:cNvPr>
          <p:cNvSpPr/>
          <p:nvPr/>
        </p:nvSpPr>
        <p:spPr>
          <a:xfrm>
            <a:off x="382225" y="484160"/>
            <a:ext cx="7378065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</a:rPr>
              <a:t>Project – Goldfields Ghana</a:t>
            </a:r>
            <a:endParaRPr lang="en-US" sz="4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5A21C59-3535-8B43-6890-5C58EABE4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23935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59" y="2523935"/>
            <a:ext cx="3682092" cy="49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13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4D55E1-8B8B-2E9A-BA5D-04C318CFD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xmlns="" id="{9604D0A8-D312-C77F-ABC4-3841A74F0848}"/>
              </a:ext>
            </a:extLst>
          </p:cNvPr>
          <p:cNvSpPr/>
          <p:nvPr/>
        </p:nvSpPr>
        <p:spPr>
          <a:xfrm>
            <a:off x="382225" y="484160"/>
            <a:ext cx="7378065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</a:rPr>
              <a:t>Other Projects</a:t>
            </a:r>
            <a:endParaRPr lang="en-US" sz="4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5A21C59-3535-8B43-6890-5C58EABE4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70" y="1626735"/>
            <a:ext cx="2512785" cy="18845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456" y="1632857"/>
            <a:ext cx="2554515" cy="19158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70" y="3517446"/>
            <a:ext cx="2599872" cy="19499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63" y="3580504"/>
            <a:ext cx="2456208" cy="20669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609" y="1632857"/>
            <a:ext cx="3978729" cy="53049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70" y="5467350"/>
            <a:ext cx="4317410" cy="30838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180" y="5556261"/>
            <a:ext cx="3656376" cy="27422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857" y="1632856"/>
            <a:ext cx="4615542" cy="615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38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Buildfreeze\BUILDFREEZE PROMO\EARLY BIRD ADS\WhatsApp Image 2025-02-28 at 2.29.18 PM (2).jpegWhatsApp Image 2025-02-28 at 2.29.18 PM (2)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8715" y="1239520"/>
            <a:ext cx="7473315" cy="11518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sz="4400" b="1">
                <a:solidFill>
                  <a:schemeClr val="bg1"/>
                </a:solidFill>
                <a:sym typeface="+mn-ea"/>
              </a:rPr>
              <a:t>Conclusion &amp; Contact Information</a:t>
            </a:r>
            <a:endParaRPr lang="en-US" sz="44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323965" y="2750185"/>
            <a:ext cx="7468870" cy="4191000"/>
          </a:xfrm>
          <a:prstGeom prst="roundRect">
            <a:avLst>
              <a:gd name="adj" fmla="val 130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31744" y="2757726"/>
            <a:ext cx="7453312" cy="685443"/>
          </a:xfrm>
          <a:prstGeom prst="rect">
            <a:avLst/>
          </a:prstGeom>
          <a:solidFill>
            <a:srgbClr val="FFFFFF">
              <a:alpha val="4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571059" y="2908935"/>
            <a:ext cx="3244215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sz="1850" dirty="0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• </a:t>
            </a:r>
            <a:r>
              <a:rPr sz="1850" dirty="0" err="1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BuildFreeze</a:t>
            </a:r>
            <a:r>
              <a:rPr sz="1850" dirty="0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 Sol</a:t>
            </a:r>
            <a:r>
              <a:rPr lang="en-US" sz="1850" dirty="0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a</a:t>
            </a:r>
            <a:r>
              <a:rPr sz="1850" dirty="0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r ACs offer a sustainable, cost-effective solution.</a:t>
            </a: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sz="1850" dirty="0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• Reduce electricity bills and contribute to a greener environment.</a:t>
            </a: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endParaRPr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sz="1850" dirty="0">
                <a:solidFill>
                  <a:schemeClr val="bg1"/>
                </a:solidFill>
                <a:latin typeface="Cabin"/>
                <a:cs typeface="Cabin" pitchFamily="34" charset="0"/>
                <a:sym typeface="+mn-ea"/>
              </a:rPr>
              <a:t>For inquiries: Alfred K. Boafo (CEO) – alfredboafo@gmail.com</a:t>
            </a:r>
          </a:p>
          <a:p>
            <a:pPr marL="0" indent="0" algn="l">
              <a:lnSpc>
                <a:spcPts val="3000"/>
              </a:lnSpc>
              <a:buNone/>
            </a:pPr>
            <a:endParaRPr lang="en-US" sz="1850" dirty="0">
              <a:solidFill>
                <a:schemeClr val="bg1"/>
              </a:solidFill>
              <a:latin typeface="Cabin"/>
              <a:cs typeface="Cabin" pitchFamily="34" charset="0"/>
              <a:sym typeface="+mn-ea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24600" y="2855595"/>
            <a:ext cx="7378065" cy="40855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FAA8371-E6CF-8D9E-BA88-295763E78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666" y="7667435"/>
            <a:ext cx="2099733" cy="5621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603</Words>
  <Application>Microsoft Office PowerPoint</Application>
  <PresentationFormat>Custom</PresentationFormat>
  <Paragraphs>122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Unbounded</vt:lpstr>
      <vt:lpstr>Arial</vt:lpstr>
      <vt:lpstr>Calibri</vt:lpstr>
      <vt:lpstr>Cabin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Lenovo x390</cp:lastModifiedBy>
  <cp:revision>15</cp:revision>
  <dcterms:created xsi:type="dcterms:W3CDTF">2025-03-25T14:52:00Z</dcterms:created>
  <dcterms:modified xsi:type="dcterms:W3CDTF">2025-03-26T17:49:35Z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EBE477F2CCA74F2A901A90D1CDF54D0B_13</vt:lpwstr>
  </property>
  <property fmtid="{D5CDD505-2E9C-101B-9397-08002B2CF9AE}" pid="3" name="KSOProductBuildVer">
    <vt:lpwstr>1033-12.2.0.20326</vt:lpwstr>
  </property>
</Properties>
</file>